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  <p:sldMasterId id="2147483791" r:id="rId2"/>
    <p:sldMasterId id="2147483809" r:id="rId3"/>
  </p:sldMasterIdLst>
  <p:notesMasterIdLst>
    <p:notesMasterId r:id="rId20"/>
  </p:notesMasterIdLst>
  <p:sldIdLst>
    <p:sldId id="256" r:id="rId4"/>
    <p:sldId id="275" r:id="rId5"/>
    <p:sldId id="261" r:id="rId6"/>
    <p:sldId id="257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3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1E9"/>
    <a:srgbClr val="DAF0E3"/>
    <a:srgbClr val="F3E3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340" autoAdjust="0"/>
  </p:normalViewPr>
  <p:slideViewPr>
    <p:cSldViewPr snapToGrid="0">
      <p:cViewPr varScale="1">
        <p:scale>
          <a:sx n="59" d="100"/>
          <a:sy n="59" d="100"/>
        </p:scale>
        <p:origin x="1541" y="43"/>
      </p:cViewPr>
      <p:guideLst/>
    </p:cSldViewPr>
  </p:slideViewPr>
  <p:outlineViewPr>
    <p:cViewPr>
      <p:scale>
        <a:sx n="33" d="100"/>
        <a:sy n="33" d="100"/>
      </p:scale>
      <p:origin x="0" y="-65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230AA-E9EF-4C0B-BCDA-2B29B84F73D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FB551-57B5-424A-A190-298555447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1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73CEA43-8615-4682-B58F-A43459FF10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47743-7D5B-4288-A629-80375FBC05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D131F31-BF0C-4C19-AFF6-B5561CF20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F55D9EE-1EF8-49ED-824B-B2C13DEA7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51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24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99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2F828625-CB95-4E39-82CB-4C887CAC2C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446A62-E9F6-485E-AFEC-6D7AE6D912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422BA5E7-55CE-4911-8F5B-0DAB52A8BE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4C3E0ED8-8FBC-4353-9C06-51FB7606B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B46BF490-D106-4D9D-A1AA-CF7B443D67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62F99E-9A02-4AF3-AE6A-39866704A5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3A0ED6F-B9D9-4AB0-92E5-ABEA3D4F79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95DF96B7-C5F6-4113-9B18-A7DA018BA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9568CC1-784F-470E-A221-990F898BD3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02C365-C836-450B-B19E-A394F94977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725C819-A164-4CF7-81D2-68831AFF1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7B7538E8-1BB7-4D7A-95AA-E022EE762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Parent, doc, daycare provider - anyone can make a referral;   family has right to decline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Every region has a System Point of Entry (SPOE);   where process begins; where records are maintained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Family contacted within 2 business days.  May take slightly longer in some smaller counties.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281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51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4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3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16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EA09C05-863F-4362-BACC-90D9CE723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753C-FB1E-4317-B14C-E43D666334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550BA5-541D-4BA7-A22E-841530FFE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D30ACA9-F634-4B24-9D4C-6AFEDE232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5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1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43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9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14DC47-82C9-4EB7-9E33-2B4F245828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4FBAE9-F79A-4DEE-9E5A-6DC2771666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29E846-022E-417B-904B-C6DDC3AB1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075C0-D425-4785-B3CD-BBD22A0A4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6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522BB8-6E25-4194-B76E-869D1C378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B783AA-EEAA-4D7F-B1CC-1857D1D06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F6E964-F91F-41F5-9365-46F05DDF1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8E182-F89C-4A48-B21D-92EBC82B27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9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4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1B13DE-C56B-431A-9376-A9926CB4ED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23D114-EB3C-419A-B103-7AFA7702F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B7C75D-DE3E-4ACC-9207-12B916F1B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680E3-E120-4E09-BCF0-DE4D7B8028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1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22105-222E-42FF-84D6-046242216C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7A99B3-F99D-4623-9DDB-00D38293F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1C3C2F-489E-4A1D-90D2-38A4C32D1D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77B70-37E8-44FB-8D6D-90778698C8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BD6FD3-52EB-464B-B340-4491782896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EE2269-C3D6-4D27-A4C1-8AF2B4607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C55113C-9B54-4D00-84B7-8FF79AFB1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4F34B-2B91-4371-9169-3C0D949EF1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52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A60EB1F-E808-4429-BB0C-B74230B41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06C8CD-F3B8-4382-81EA-D003228378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43B36E-8FEC-468B-A1C2-2494A6BDCF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47A1C-0E69-4ADB-9851-781BDE29FC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71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669E7C-E4B5-40CB-B542-D892F427A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45F279-EBE0-48D4-8272-AF81E80C7F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CFE464-25BF-4820-BE3B-D0B3458A31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5E7E7-8D0E-4323-AD98-D604E0767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3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D42EF-CA36-438D-9698-9519DB140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EDA5C-1C7B-4635-9514-6C37B8B5D7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692609-1A3A-40CA-80A8-F438BE56E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728E5-B01F-42E8-A255-D1FEC1A53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6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1FBA72-6E89-4C76-A409-FDC93DA7AF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854516-5270-4757-9B52-FC14284533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FEC781-A502-4D98-B6D9-F10F5007CF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2E6D0-84B8-46D2-9930-4748D49A81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9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777AAF-DD90-45F1-80C8-DE74522B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DCC6D-218A-431F-89D4-B14DAFEA6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481EF0-0B11-4C44-B104-CBEA85720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338E3-8A3C-4C1B-A5A2-A6DD7DC0C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9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495414-B048-43C7-AA7F-12E909644A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85D159-CF85-4CE8-A485-7756A1D01D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B215B8-3FC2-4D62-A7A2-58635E6794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B024C-29DA-4BED-BABE-BEE7E5826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0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1C0DA8-B74A-4D57-803D-BD1F947320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A05C6-A8B3-4953-B257-D1AF3BA944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45C835-F552-482A-BDEC-95B7B0F52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F33A4-85F6-4EB9-8FEF-D41647C51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53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10E005-4218-48D4-9682-58D1575C24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D3C46F-3E27-4555-8EC2-576879C47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2D864D3-67C1-4F8B-B8DC-596D9E52B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3AEA9-162C-491D-BAB9-17AFEC2BFD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4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1C5DA0E-99A7-4D0F-A24E-BE060C252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201D368-AD07-4012-A3D9-F15DAE64CD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6CE923A-DCA5-4127-B364-A560299A69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0719-2913-4AEE-93C3-52C5B24409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0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6BFB49-5342-422E-91E3-CBA2568A71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D3231A-2813-4FBB-A9EC-F2FA61B43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93523-1943-4E3C-A69F-0DB0749F9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E487-28F3-4F7A-A364-CC8FE4A07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16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FEFC2-3A44-4A28-830C-21A6C637BF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101F20-1FC6-4D23-AEA4-069495D829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E8D65-70CA-4467-A275-F41285123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34E28-7C35-46A7-8F2E-B28BC1AA6B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4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5F982FF-174D-492A-9444-16D2B6C47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FC66A0-74CC-45BA-AF15-51EB39A123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C83FB8E-04B2-4482-A0CC-8B463EEC1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E4444-84CA-4566-A1EB-4D5D2D17F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8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D32E98-8AF3-4854-A26B-39EFC8D0EF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91639F-03E0-4582-8303-92C085F44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BB998B-C462-455A-9B63-72686611DE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0B885-70C0-4312-B062-2E580D43F6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65512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ECED51-C0C2-442F-ABA7-28A1AEAE7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630316-8326-4D87-B82B-6A49F207A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172E17-AD84-4725-AAA3-11B95F61DF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024CE-8EE3-4D62-8300-F4A387BC9E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06303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304832-AA6E-4A62-AF71-CE35BAED9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53D5EC-CB54-426C-952B-0275551FC1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5FEF83-FDB1-494D-A76C-78514092B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758FA-57BF-4C88-BABC-0346219BE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76923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FD254-68D6-4BFC-848A-4EE0B38B19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613D31-C7C1-4718-9466-F7E28B6492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9AB54-FF4C-4D18-B4CF-3522DBDF0B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D7CEB-B5CB-4540-B465-7371754B5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0104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275E0A-F827-4ECD-915C-FB705DAFFA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DBFEE8-8752-4AF0-85A8-60BF7315A7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0C607BC-DB6D-4D44-8FD6-306DA201F1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05640-0A3E-4F62-A99D-E5F00B0E4F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9744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A51780-A527-45C4-AD88-31A5BF350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3BF9F73-6838-4E1E-9924-1F23C587F3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B3CE2A-18B9-4E6C-ABC8-D1116DB89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BCA60-793A-412E-BDBE-7A88CA7FE3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52133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CC21074-E551-4289-889C-0A242A5D4D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6C53F50-0B88-4886-B417-0965EB5339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8A753B-30F5-43A9-97B8-0671C5FAC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24741-B922-4D97-A84F-5126F6E0FA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27937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F180B3-F87E-46A9-B5CA-85F5C5E41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7278BB-FD2B-4473-8760-F8E0FEB08B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51AA55-F99F-4306-B2C2-490E1496C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CAE87-240E-481D-A589-F34A3CE364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1325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6D12DD-C7B8-4E19-BBB3-C46CEE3CF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B15EA2-A50D-4B16-BC90-457A19980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E3386F-4784-44F3-9B68-61DB5102DD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F082E-6628-48DE-A632-ED9ADD6463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63213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C10182-08D7-4748-8961-595D90BB2F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9A3750-F66C-4E44-A511-60D70BF0A4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12D7DF-1235-472F-8D4C-9811627D8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A7317-5161-49A4-A78C-B21209FAA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08509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906E73-388B-43C7-8DF2-0EF570854A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00502A-FA57-4B74-AB0C-F20FA1CC66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36DB60-D2C3-4697-8207-8464815F9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6498F-50AE-42F4-924C-7DE148A488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23032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18F08-BF5D-4BAA-ADBC-5FC73A38F7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9E9EF-81E2-4B0E-BCA8-57131B7BC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AA4C99-B358-43FE-B1AE-6E41C20AFC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090B7-8925-46DD-9DC7-764CD38EF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73775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257131-7B8C-4BB8-B888-D33E9AB4A9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50468E-A45C-4E10-BBD9-E2AD17C4DB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B5C1CF5-7757-47C2-B587-879A203D3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31B44-57AE-4994-A266-436B1C432C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53213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6F7BFCA-0BC2-4C24-82F5-4D16AE00B1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FDD8CB3-3F8E-40CD-BC7B-693C229F51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968906B-31E6-4A98-96BE-114483B815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8BDE5-F4EB-40A7-9BE5-C54B48C16A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54759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577DF6-EE61-4D4C-A90A-9CC0E6B3F3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47B7D1-F8A9-48AE-96A9-0F89881A41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B370C3-2B54-493F-89FC-A42B1A876C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6D831-8C0F-46D1-B40A-34F8E68669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51554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9B8E6-A317-4C27-A617-35744E78F4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E24D5C-D161-41B1-AD33-4C68D8058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04F3FF-18A1-4E6A-BB19-63FDBD50A4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EC0AB-9A6A-47F5-AE20-6E671C788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58104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A606F35-A7B4-473B-83DE-91DD1F229D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DF6C10B-B04C-4E57-ADA9-26D438EF4B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DB1B11F-263E-476B-BD95-A17A85615B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A2F47-EB2D-4767-A00E-E91B24BB66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09428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0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C997-9DC3-4E4F-9015-D1D0D06D24F7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EB2D0-0AA2-405B-97E3-FB2BEB645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07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ABFD5F-5AA7-4905-91DA-755540E1A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033EA5C-88C5-43B7-B789-F1A16E63A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76472F7-58FB-41A1-AD86-F7EFC1E9385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41BB8FB-281A-4EF5-A85E-8FFA41CDC8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9B11A6-52E0-4D97-949C-01FE3533CA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939BC37-8582-46F3-9F6F-F8658F369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07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49228C9-9B93-46B4-9AC2-F60B37CF8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EA0C48E-4F78-48BA-88E9-2224C27CA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76472F7-58FB-41A1-AD86-F7EFC1E9385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41BB8FB-281A-4EF5-A85E-8FFA41CDC8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9B11A6-52E0-4D97-949C-01FE3533CA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436BC2D-52E5-434C-B84A-71271CE12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11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g"/><Relationship Id="rId7" Type="http://schemas.openxmlformats.org/officeDocument/2006/relationships/hyperlink" Target="https://elizabethandjane.ca/2016/07/ottawa-family-photographer-garrick-sneakpee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jpg"/><Relationship Id="rId5" Type="http://schemas.openxmlformats.org/officeDocument/2006/relationships/hyperlink" Target="https://n-oofs.blogspot.com/2015/08/parents-as-key-of-children-growth.html" TargetMode="External"/><Relationship Id="rId4" Type="http://schemas.openxmlformats.org/officeDocument/2006/relationships/image" Target="../media/image14.jpg"/><Relationship Id="rId9" Type="http://schemas.openxmlformats.org/officeDocument/2006/relationships/hyperlink" Target="https://www.pexels.com/photo/positive-diverse-family-playing-with-newborn-baby-639288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baby.org/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://www.firststeps.in.gov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flatworldknowledge.lardbucket.org/books/beginning-psychology/s05-01-psychology-as-a-science.html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s://www.pexels.com/photo/multiethnic-family-spending-time-together-at-home-3820132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9768CB4-5412-4D8F-939F-4D6960842D99}"/>
              </a:ext>
            </a:extLst>
          </p:cNvPr>
          <p:cNvSpPr/>
          <p:nvPr/>
        </p:nvSpPr>
        <p:spPr>
          <a:xfrm>
            <a:off x="5562600" y="0"/>
            <a:ext cx="6629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13F983-DB8B-412F-9667-FDBE2766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266243"/>
            <a:ext cx="3964404" cy="41058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714B6B-A097-452F-9AB9-58868EE841D9}"/>
              </a:ext>
            </a:extLst>
          </p:cNvPr>
          <p:cNvSpPr/>
          <p:nvPr/>
        </p:nvSpPr>
        <p:spPr>
          <a:xfrm flipH="1">
            <a:off x="5042536" y="0"/>
            <a:ext cx="45719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415B6-3801-438C-A28D-329CAC34348A}"/>
              </a:ext>
            </a:extLst>
          </p:cNvPr>
          <p:cNvSpPr/>
          <p:nvPr/>
        </p:nvSpPr>
        <p:spPr>
          <a:xfrm flipH="1">
            <a:off x="5194936" y="0"/>
            <a:ext cx="45719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F01981-9A79-4010-A3E1-A8276E038FA0}"/>
              </a:ext>
            </a:extLst>
          </p:cNvPr>
          <p:cNvSpPr/>
          <p:nvPr/>
        </p:nvSpPr>
        <p:spPr>
          <a:xfrm flipH="1">
            <a:off x="5347336" y="0"/>
            <a:ext cx="45719" cy="6857999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38BA23-7301-4862-B153-6D07539C6884}"/>
              </a:ext>
            </a:extLst>
          </p:cNvPr>
          <p:cNvSpPr/>
          <p:nvPr/>
        </p:nvSpPr>
        <p:spPr>
          <a:xfrm flipH="1">
            <a:off x="5499736" y="0"/>
            <a:ext cx="45719" cy="6857999"/>
          </a:xfrm>
          <a:prstGeom prst="rect">
            <a:avLst/>
          </a:prstGeom>
          <a:solidFill>
            <a:srgbClr val="F3E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E5957-053E-447F-A24E-BA7FAF242F7E}"/>
              </a:ext>
            </a:extLst>
          </p:cNvPr>
          <p:cNvSpPr txBox="1"/>
          <p:nvPr/>
        </p:nvSpPr>
        <p:spPr>
          <a:xfrm>
            <a:off x="6463939" y="1859338"/>
            <a:ext cx="45910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 of Services</a:t>
            </a:r>
          </a:p>
        </p:txBody>
      </p:sp>
    </p:spTree>
    <p:extLst>
      <p:ext uri="{BB962C8B-B14F-4D97-AF65-F5344CB8AC3E}">
        <p14:creationId xmlns:p14="http://schemas.microsoft.com/office/powerpoint/2010/main" val="13780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314633" y="2376167"/>
            <a:ext cx="4031225" cy="3975472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as a team with the family and other therapists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First Steps service delivery look like?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CD96D5-D1DB-4E27-80A8-D1D9265E5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2" r="4915"/>
          <a:stretch/>
        </p:blipFill>
        <p:spPr>
          <a:xfrm>
            <a:off x="4562166" y="991420"/>
            <a:ext cx="7620001" cy="58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85136" y="1894387"/>
            <a:ext cx="3962399" cy="3975472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Forming strong relationships with families while sharing your expertise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First Steps service delivery look like?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1AEF1-4A8F-45E5-BD8C-A858DFB96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96" r="1502"/>
          <a:stretch/>
        </p:blipFill>
        <p:spPr>
          <a:xfrm>
            <a:off x="4683828" y="1002890"/>
            <a:ext cx="7527837" cy="58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7239785" y="2483837"/>
            <a:ext cx="4746568" cy="3151144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Having the opportunity to learn from and work alongside culturally diverse populations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First Steps service delivery look like?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DC1E1A-75C0-4359-9B15-ED515CA0A73B}"/>
              </a:ext>
            </a:extLst>
          </p:cNvPr>
          <p:cNvGrpSpPr/>
          <p:nvPr/>
        </p:nvGrpSpPr>
        <p:grpSpPr>
          <a:xfrm>
            <a:off x="-1" y="1001596"/>
            <a:ext cx="7004115" cy="5856404"/>
            <a:chOff x="0" y="1001596"/>
            <a:chExt cx="6160004" cy="49022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A84B29-7967-41B7-AB46-C8A1AD0DB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72" r="4337"/>
            <a:stretch/>
          </p:blipFill>
          <p:spPr>
            <a:xfrm>
              <a:off x="0" y="1002890"/>
              <a:ext cx="2988297" cy="26301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5871ED-7BEE-42FD-8069-BFDC72B27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r="8833"/>
            <a:stretch/>
          </p:blipFill>
          <p:spPr>
            <a:xfrm>
              <a:off x="1" y="3639336"/>
              <a:ext cx="3000706" cy="22645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005D50-E4A8-46EC-B67B-A1D570DC5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t="4330" r="32300" b="11560"/>
            <a:stretch/>
          </p:blipFill>
          <p:spPr>
            <a:xfrm>
              <a:off x="2988297" y="1001596"/>
              <a:ext cx="3171707" cy="263774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92174A-599D-4A43-835B-2C698FD53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3570" r="26419" b="24811"/>
            <a:stretch/>
          </p:blipFill>
          <p:spPr>
            <a:xfrm>
              <a:off x="2988297" y="3632999"/>
              <a:ext cx="3171707" cy="2270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7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609600" y="2032039"/>
            <a:ext cx="3962399" cy="3975472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Assisting in the child’s development during the formative years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First Steps service delivery look like?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E083A7-DD39-4B89-AE5F-187C95E4A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064"/>
          <a:stretch/>
        </p:blipFill>
        <p:spPr>
          <a:xfrm flipH="1">
            <a:off x="5350612" y="1002890"/>
            <a:ext cx="6841388" cy="58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0B3CD9-12EA-49B7-8A25-FE1AE36E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731" y="1579640"/>
            <a:ext cx="3161905" cy="4142857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1497240" y="1195874"/>
            <a:ext cx="6386133" cy="5539197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sz="18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Counties grouped together with neighboring counties to share and maximized resources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SPOE in each cluster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Clusters throughout the state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Indiana Cluster includes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Hamilton, Hendricks, Johnson, Marion, Morgan, and Tipton Counties</a:t>
            </a:r>
          </a:p>
          <a:p>
            <a:pPr marL="0" indent="0" eaLnBrk="1" hangingPunct="1"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County Clusters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F3ED0-5C28-4782-BD86-F1A424A2FE41}"/>
              </a:ext>
            </a:extLst>
          </p:cNvPr>
          <p:cNvSpPr/>
          <p:nvPr/>
        </p:nvSpPr>
        <p:spPr>
          <a:xfrm flipH="1">
            <a:off x="690964" y="1"/>
            <a:ext cx="45719" cy="6857999"/>
          </a:xfrm>
          <a:prstGeom prst="rect">
            <a:avLst/>
          </a:prstGeom>
          <a:solidFill>
            <a:srgbClr val="9EC544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9ECA9-AE2C-453E-BA83-E14D8BFB1DEB}"/>
              </a:ext>
            </a:extLst>
          </p:cNvPr>
          <p:cNvSpPr/>
          <p:nvPr/>
        </p:nvSpPr>
        <p:spPr>
          <a:xfrm flipH="1">
            <a:off x="843364" y="1"/>
            <a:ext cx="45719" cy="6857999"/>
          </a:xfrm>
          <a:prstGeom prst="rect">
            <a:avLst/>
          </a:prstGeom>
          <a:solidFill>
            <a:srgbClr val="50BEA3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26313-F402-4997-B390-D2CCF2A56A57}"/>
              </a:ext>
            </a:extLst>
          </p:cNvPr>
          <p:cNvSpPr/>
          <p:nvPr/>
        </p:nvSpPr>
        <p:spPr>
          <a:xfrm flipH="1">
            <a:off x="995764" y="1"/>
            <a:ext cx="45719" cy="6857999"/>
          </a:xfrm>
          <a:prstGeom prst="rect">
            <a:avLst/>
          </a:prstGeom>
          <a:solidFill>
            <a:srgbClr val="ABDAFC">
              <a:lumMod val="25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F0A03-9BE0-4D5D-B548-BE81D30D80F7}"/>
              </a:ext>
            </a:extLst>
          </p:cNvPr>
          <p:cNvSpPr/>
          <p:nvPr/>
        </p:nvSpPr>
        <p:spPr>
          <a:xfrm flipH="1">
            <a:off x="1148164" y="1"/>
            <a:ext cx="45719" cy="6857999"/>
          </a:xfrm>
          <a:prstGeom prst="rect">
            <a:avLst/>
          </a:prstGeom>
          <a:solidFill>
            <a:srgbClr val="F3E311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06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5F0A9C2-A5B4-431E-B5B6-5B602EC57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i="1">
                <a:solidFill>
                  <a:schemeClr val="bg2"/>
                </a:solidFill>
                <a:latin typeface="Century Gothic" panose="020B0502020202020204" pitchFamily="34" charset="0"/>
              </a:rPr>
              <a:t>Other Resources</a:t>
            </a:r>
            <a:endParaRPr lang="en-US" altLang="en-US" b="1" i="1">
              <a:latin typeface="Century Gothic" panose="020B0502020202020204" pitchFamily="34" charset="0"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C6C0F7A-E716-48B2-B8D8-5B94169B165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676401"/>
            <a:ext cx="8915400" cy="2220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/>
              <a:t>LPCC participation open to families and community members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/>
              <a:t>Website – </a:t>
            </a:r>
            <a:r>
              <a:rPr lang="en-US" altLang="en-US">
                <a:hlinkClick r:id="rId3"/>
              </a:rPr>
              <a:t>www.cibaby.org</a:t>
            </a:r>
            <a:r>
              <a:rPr lang="en-US" altLang="en-US"/>
              <a:t> (Central Indiana) or </a:t>
            </a:r>
            <a:r>
              <a:rPr lang="en-US" altLang="en-US" i="1" u="sng">
                <a:hlinkClick r:id="rId4"/>
              </a:rPr>
              <a:t>www.firststeps.in.gov</a:t>
            </a:r>
            <a:r>
              <a:rPr lang="en-US" altLang="en-US" i="1"/>
              <a:t>  </a:t>
            </a:r>
            <a:r>
              <a:rPr lang="en-US" altLang="en-US"/>
              <a:t>(State)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/>
              <a:t>        </a:t>
            </a:r>
          </a:p>
        </p:txBody>
      </p:sp>
      <p:grpSp>
        <p:nvGrpSpPr>
          <p:cNvPr id="32789" name="Group 21">
            <a:extLst>
              <a:ext uri="{FF2B5EF4-FFF2-40B4-BE49-F238E27FC236}">
                <a16:creationId xmlns:a16="http://schemas.microsoft.com/office/drawing/2014/main" id="{7DAEF47F-8118-41C0-A04E-4B37DBBFF2B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4191000"/>
            <a:ext cx="4052888" cy="2667000"/>
            <a:chOff x="1488" y="2640"/>
            <a:chExt cx="2553" cy="1680"/>
          </a:xfrm>
        </p:grpSpPr>
        <p:pic>
          <p:nvPicPr>
            <p:cNvPr id="29711" name="Picture 15" descr="MP900399983[1]">
              <a:extLst>
                <a:ext uri="{FF2B5EF4-FFF2-40B4-BE49-F238E27FC236}">
                  <a16:creationId xmlns:a16="http://schemas.microsoft.com/office/drawing/2014/main" id="{D552BD04-027C-4EAD-839B-23E05D0C3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682"/>
              <a:ext cx="2458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6" name="Rectangle 18">
              <a:extLst>
                <a:ext uri="{FF2B5EF4-FFF2-40B4-BE49-F238E27FC236}">
                  <a16:creationId xmlns:a16="http://schemas.microsoft.com/office/drawing/2014/main" id="{A882E313-683F-4543-8AB5-DCE2FDA96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640"/>
              <a:ext cx="2553" cy="761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787" name="Rectangle 19">
              <a:extLst>
                <a:ext uri="{FF2B5EF4-FFF2-40B4-BE49-F238E27FC236}">
                  <a16:creationId xmlns:a16="http://schemas.microsoft.com/office/drawing/2014/main" id="{9E9EFA7F-42BB-4CCA-A588-091F56B661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818" y="3133"/>
              <a:ext cx="1632" cy="741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788" name="Rectangle 20">
              <a:extLst>
                <a:ext uri="{FF2B5EF4-FFF2-40B4-BE49-F238E27FC236}">
                  <a16:creationId xmlns:a16="http://schemas.microsoft.com/office/drawing/2014/main" id="{49D199A6-116A-4CFE-8DF0-E119E06549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043" y="3133"/>
              <a:ext cx="1632" cy="741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2794" name="Group 26">
            <a:extLst>
              <a:ext uri="{FF2B5EF4-FFF2-40B4-BE49-F238E27FC236}">
                <a16:creationId xmlns:a16="http://schemas.microsoft.com/office/drawing/2014/main" id="{786ACD55-6DDD-4862-9092-E1B6D6B90C93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4267200"/>
            <a:ext cx="2743200" cy="2590800"/>
            <a:chOff x="-48" y="2688"/>
            <a:chExt cx="1728" cy="1632"/>
          </a:xfrm>
        </p:grpSpPr>
        <p:pic>
          <p:nvPicPr>
            <p:cNvPr id="29707" name="Picture 22" descr="MP900399283[1]">
              <a:extLst>
                <a:ext uri="{FF2B5EF4-FFF2-40B4-BE49-F238E27FC236}">
                  <a16:creationId xmlns:a16="http://schemas.microsoft.com/office/drawing/2014/main" id="{ED501BE9-862F-407D-9CD1-45744D046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60"/>
            <a:stretch>
              <a:fillRect/>
            </a:stretch>
          </p:blipFill>
          <p:spPr bwMode="auto">
            <a:xfrm>
              <a:off x="0" y="2843"/>
              <a:ext cx="1632" cy="1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1" name="Rectangle 23">
              <a:extLst>
                <a:ext uri="{FF2B5EF4-FFF2-40B4-BE49-F238E27FC236}">
                  <a16:creationId xmlns:a16="http://schemas.microsoft.com/office/drawing/2014/main" id="{DE74E050-CAEB-4AE6-B0C8-8F99738E86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66" y="3205"/>
              <a:ext cx="1488" cy="741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792" name="Rectangle 24">
              <a:extLst>
                <a:ext uri="{FF2B5EF4-FFF2-40B4-BE49-F238E27FC236}">
                  <a16:creationId xmlns:a16="http://schemas.microsoft.com/office/drawing/2014/main" id="{39B2CF67-CFFE-46EF-B2D3-2C5FA979E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32"/>
              <a:ext cx="1632" cy="43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793" name="Rectangle 25">
              <a:extLst>
                <a:ext uri="{FF2B5EF4-FFF2-40B4-BE49-F238E27FC236}">
                  <a16:creationId xmlns:a16="http://schemas.microsoft.com/office/drawing/2014/main" id="{6A05DB62-2420-45F1-A6CB-CA0479F6B8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493" y="3133"/>
              <a:ext cx="1632" cy="741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2803" name="Group 35">
            <a:extLst>
              <a:ext uri="{FF2B5EF4-FFF2-40B4-BE49-F238E27FC236}">
                <a16:creationId xmlns:a16="http://schemas.microsoft.com/office/drawing/2014/main" id="{24AD47A7-CA53-4DD2-81A6-FE24D6F7DE21}"/>
              </a:ext>
            </a:extLst>
          </p:cNvPr>
          <p:cNvGrpSpPr>
            <a:grpSpLocks/>
          </p:cNvGrpSpPr>
          <p:nvPr/>
        </p:nvGrpSpPr>
        <p:grpSpPr bwMode="auto">
          <a:xfrm>
            <a:off x="7620000" y="4495800"/>
            <a:ext cx="3200400" cy="2590800"/>
            <a:chOff x="3888" y="2832"/>
            <a:chExt cx="2016" cy="1632"/>
          </a:xfrm>
        </p:grpSpPr>
        <p:pic>
          <p:nvPicPr>
            <p:cNvPr id="29703" name="Picture 31" descr="MP900284919[1]">
              <a:extLst>
                <a:ext uri="{FF2B5EF4-FFF2-40B4-BE49-F238E27FC236}">
                  <a16:creationId xmlns:a16="http://schemas.microsoft.com/office/drawing/2014/main" id="{456F2A29-BD74-41A6-AEDF-F8B35F4C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50"/>
            <a:stretch>
              <a:fillRect/>
            </a:stretch>
          </p:blipFill>
          <p:spPr bwMode="auto">
            <a:xfrm>
              <a:off x="3936" y="2921"/>
              <a:ext cx="1968" cy="1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00" name="Rectangle 32">
              <a:extLst>
                <a:ext uri="{FF2B5EF4-FFF2-40B4-BE49-F238E27FC236}">
                  <a16:creationId xmlns:a16="http://schemas.microsoft.com/office/drawing/2014/main" id="{881BC138-513F-4072-8762-4E0A71BA9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872" y="3432"/>
              <a:ext cx="1632" cy="43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801" name="Rectangle 33">
              <a:extLst>
                <a:ext uri="{FF2B5EF4-FFF2-40B4-BE49-F238E27FC236}">
                  <a16:creationId xmlns:a16="http://schemas.microsoft.com/office/drawing/2014/main" id="{A46D106A-96B7-4B01-B139-2D7C532B7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880"/>
              <a:ext cx="1968" cy="3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802" name="Rectangle 34">
              <a:extLst>
                <a:ext uri="{FF2B5EF4-FFF2-40B4-BE49-F238E27FC236}">
                  <a16:creationId xmlns:a16="http://schemas.microsoft.com/office/drawing/2014/main" id="{503D5ECC-07F1-479F-9B91-C6110A3560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15" y="3205"/>
              <a:ext cx="1488" cy="741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29B1FFB-0458-47DE-B76A-2DB8B68B2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Steps </a:t>
            </a:r>
            <a:b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 Intervention Program</a:t>
            </a:r>
          </a:p>
        </p:txBody>
      </p:sp>
      <p:graphicFrame>
        <p:nvGraphicFramePr>
          <p:cNvPr id="36869" name="Object 5">
            <a:extLst>
              <a:ext uri="{FF2B5EF4-FFF2-40B4-BE49-F238E27FC236}">
                <a16:creationId xmlns:a16="http://schemas.microsoft.com/office/drawing/2014/main" id="{7DAB0A3E-E497-488D-8016-19D98D1A39D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524001" y="1981200"/>
          <a:ext cx="3324225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Image" r:id="rId4" imgW="1081790" imgH="1611429" progId="Photoshop.Image.11">
                  <p:embed/>
                </p:oleObj>
              </mc:Choice>
              <mc:Fallback>
                <p:oleObj name="Image" r:id="rId4" imgW="1081790" imgH="1611429" progId="Photoshop.Image.11">
                  <p:embed/>
                  <p:pic>
                    <p:nvPicPr>
                      <p:cNvPr id="36869" name="Object 5">
                        <a:extLst>
                          <a:ext uri="{FF2B5EF4-FFF2-40B4-BE49-F238E27FC236}">
                            <a16:creationId xmlns:a16="http://schemas.microsoft.com/office/drawing/2014/main" id="{7DAB0A3E-E497-488D-8016-19D98D1A39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981200"/>
                        <a:ext cx="3324225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1" name="Text Box 7">
            <a:extLst>
              <a:ext uri="{FF2B5EF4-FFF2-40B4-BE49-F238E27FC236}">
                <a16:creationId xmlns:a16="http://schemas.microsoft.com/office/drawing/2014/main" id="{315DD74C-6624-499A-8709-84B3B8CB2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819401"/>
            <a:ext cx="5638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000">
                <a:solidFill>
                  <a:srgbClr val="009999"/>
                </a:solidFill>
              </a:rPr>
              <a:t>Questions?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  <p:bldP spid="368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4">
            <a:extLst>
              <a:ext uri="{FF2B5EF4-FFF2-40B4-BE49-F238E27FC236}">
                <a16:creationId xmlns:a16="http://schemas.microsoft.com/office/drawing/2014/main" id="{93575E7B-DFE9-46CD-9C99-6DC5C954DA6E}"/>
              </a:ext>
            </a:extLst>
          </p:cNvPr>
          <p:cNvGrpSpPr>
            <a:grpSpLocks/>
          </p:cNvGrpSpPr>
          <p:nvPr/>
        </p:nvGrpSpPr>
        <p:grpSpPr bwMode="auto">
          <a:xfrm>
            <a:off x="2508069" y="-195942"/>
            <a:ext cx="11312434" cy="7034348"/>
            <a:chOff x="624" y="240"/>
            <a:chExt cx="6768" cy="3888"/>
          </a:xfrm>
        </p:grpSpPr>
        <p:pic>
          <p:nvPicPr>
            <p:cNvPr id="5125" name="Picture 9" descr="MP900444374[1]">
              <a:extLst>
                <a:ext uri="{FF2B5EF4-FFF2-40B4-BE49-F238E27FC236}">
                  <a16:creationId xmlns:a16="http://schemas.microsoft.com/office/drawing/2014/main" id="{DA9F27D0-83A7-4B82-AE73-40474129A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88"/>
              <a:ext cx="5760" cy="3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4" name="Rectangle 12">
              <a:extLst>
                <a:ext uri="{FF2B5EF4-FFF2-40B4-BE49-F238E27FC236}">
                  <a16:creationId xmlns:a16="http://schemas.microsoft.com/office/drawing/2014/main" id="{9DE8246C-71CE-48D9-8703-07B62DE2A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40"/>
              <a:ext cx="6768" cy="38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92157"/>
                    <a:invGamma/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8914" name="Rectangle 2">
            <a:extLst>
              <a:ext uri="{FF2B5EF4-FFF2-40B4-BE49-F238E27FC236}">
                <a16:creationId xmlns:a16="http://schemas.microsoft.com/office/drawing/2014/main" id="{BB59FE75-B7DD-44D6-8997-51B4A1602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737" y="19594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Brain Development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04EF260-825B-4AC1-B6E6-39EEF873EFC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72737" y="1143000"/>
            <a:ext cx="76962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66"/>
                </a:solidFill>
              </a:rPr>
              <a:t>The brain develops most rapidly between ages birth to three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66"/>
                </a:solidFill>
              </a:rPr>
              <a:t>At birth, brain cells are not connected - stimulation encourages connections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66"/>
                </a:solidFill>
              </a:rPr>
              <a:t>The brain of a sixth month old child is already ½ its adult weight, 9/10 by age 5 </a:t>
            </a:r>
            <a:r>
              <a:rPr lang="en-US" altLang="en-US" dirty="0" err="1">
                <a:solidFill>
                  <a:srgbClr val="000066"/>
                </a:solidFill>
              </a:rPr>
              <a:t>yrs</a:t>
            </a:r>
            <a:endParaRPr lang="en-US" altLang="en-US" dirty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66"/>
                </a:solidFill>
              </a:rPr>
              <a:t>The brain is more flexible early 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D9574E-9CE1-4E00-B691-1FB8B10D5E97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19" name="Group 11">
            <a:extLst>
              <a:ext uri="{FF2B5EF4-FFF2-40B4-BE49-F238E27FC236}">
                <a16:creationId xmlns:a16="http://schemas.microsoft.com/office/drawing/2014/main" id="{5DF4A8B0-B24E-4770-AC4A-81C8E79AE163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2445775"/>
            <a:ext cx="6248400" cy="4495800"/>
            <a:chOff x="2064" y="1776"/>
            <a:chExt cx="3936" cy="2832"/>
          </a:xfrm>
        </p:grpSpPr>
        <p:graphicFrame>
          <p:nvGraphicFramePr>
            <p:cNvPr id="13319" name="Object 7">
              <a:extLst>
                <a:ext uri="{FF2B5EF4-FFF2-40B4-BE49-F238E27FC236}">
                  <a16:creationId xmlns:a16="http://schemas.microsoft.com/office/drawing/2014/main" id="{E2F243CA-1662-4F89-9EB4-CEAC1B1214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4" y="1800"/>
            <a:ext cx="3744" cy="2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3" name="Image" r:id="rId4" imgW="1218996" imgH="914402" progId="Photoshop.Image.11">
                    <p:embed/>
                  </p:oleObj>
                </mc:Choice>
                <mc:Fallback>
                  <p:oleObj name="Image" r:id="rId4" imgW="1218996" imgH="914402" progId="Photoshop.Image.11">
                    <p:embed/>
                    <p:pic>
                      <p:nvPicPr>
                        <p:cNvPr id="13319" name="Object 7">
                          <a:extLst>
                            <a:ext uri="{FF2B5EF4-FFF2-40B4-BE49-F238E27FC236}">
                              <a16:creationId xmlns:a16="http://schemas.microsoft.com/office/drawing/2014/main" id="{E2F243CA-1662-4F89-9EB4-CEAC1B12149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1800"/>
                          <a:ext cx="3744" cy="28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6" name="Rectangle 8">
              <a:extLst>
                <a:ext uri="{FF2B5EF4-FFF2-40B4-BE49-F238E27FC236}">
                  <a16:creationId xmlns:a16="http://schemas.microsoft.com/office/drawing/2014/main" id="{D0C03CD4-A7F7-4715-AD25-5B719C5AB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776"/>
              <a:ext cx="864" cy="57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5C44535-8942-4392-AF97-213777D5B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Available Services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A9BDE4D-7CC4-4B2E-8F90-B1CF7E9307F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03671" y="1238865"/>
            <a:ext cx="4419600" cy="495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Occupational Therapy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 Therapy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Developmental Therapy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Speech Therapy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Audiology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Nutrition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Work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Education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Vision Services</a:t>
            </a:r>
          </a:p>
          <a:p>
            <a:pPr eaLnBrk="1" hangingPunct="1"/>
            <a:endParaRPr lang="en-US" altLang="en-US" dirty="0">
              <a:solidFill>
                <a:srgbClr val="414761"/>
              </a:solidFill>
            </a:endParaRP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8613B317-5139-463D-B7AC-A67234ADD6B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324600" y="1219200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Nursing Services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 Medical Services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Psychological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Assistive Tech.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 autoUpdateAnimBg="0"/>
      <p:bldP spid="17412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6B9427-3F15-46B1-B27F-368A8AFF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929072" cy="69809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474240-0BA3-4AD8-9ABE-64ACC9B9394C}"/>
              </a:ext>
            </a:extLst>
          </p:cNvPr>
          <p:cNvSpPr txBox="1"/>
          <p:nvPr/>
        </p:nvSpPr>
        <p:spPr>
          <a:xfrm>
            <a:off x="5375135" y="690279"/>
            <a:ext cx="6213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E9B20-EBE4-4C9F-9458-E0AFCEA00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199" y="1894184"/>
            <a:ext cx="5722163" cy="4486952"/>
          </a:xfrm>
        </p:spPr>
        <p:txBody>
          <a:bodyPr>
            <a:normAutofit/>
          </a:bodyPr>
          <a:lstStyle/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 and State funded program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centered &amp; community based (natural environment)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Birth to 3 years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Experiencing a delay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 diagnosis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probability of delay</a:t>
            </a:r>
          </a:p>
          <a:p>
            <a:r>
              <a:rPr lang="en-US" altLang="en-US" sz="2400" b="1" dirty="0">
                <a:solidFill>
                  <a:srgbClr val="00006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Participation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67084A-32BA-4EC5-8D7C-5F66C9AD4C38}"/>
              </a:ext>
            </a:extLst>
          </p:cNvPr>
          <p:cNvSpPr/>
          <p:nvPr/>
        </p:nvSpPr>
        <p:spPr>
          <a:xfrm>
            <a:off x="4929072" y="1505439"/>
            <a:ext cx="716460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344129" y="1667463"/>
            <a:ext cx="4984955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Anyone can refer a child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Referral made to the System Point of Entry (SPOE)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is contacted</a:t>
            </a:r>
          </a:p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Intake meeting set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Referral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A85C0-C8F0-49AF-A214-E01950117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2"/>
          <a:stretch/>
        </p:blipFill>
        <p:spPr>
          <a:xfrm>
            <a:off x="5539091" y="1002890"/>
            <a:ext cx="6643074" cy="5855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1619621" y="1166023"/>
            <a:ext cx="10572379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is assigned a Service Coordinator to discuss child’s needs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Team Therapists are assigned to family and evaluate each child in their home or other setting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tool (AEPS), medical records and clinical opinion are used to determine eligibility </a:t>
            </a:r>
          </a:p>
          <a:p>
            <a:pPr eaLnBrk="1" hangingPunct="1"/>
            <a:endParaRPr lang="en-US" altLang="en-US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 &amp; Assessment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F3ED0-5C28-4782-BD86-F1A424A2FE41}"/>
              </a:ext>
            </a:extLst>
          </p:cNvPr>
          <p:cNvSpPr/>
          <p:nvPr/>
        </p:nvSpPr>
        <p:spPr>
          <a:xfrm flipH="1">
            <a:off x="690964" y="1"/>
            <a:ext cx="45719" cy="6857999"/>
          </a:xfrm>
          <a:prstGeom prst="rect">
            <a:avLst/>
          </a:prstGeom>
          <a:solidFill>
            <a:srgbClr val="9EC544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9ECA9-AE2C-453E-BA83-E14D8BFB1DEB}"/>
              </a:ext>
            </a:extLst>
          </p:cNvPr>
          <p:cNvSpPr/>
          <p:nvPr/>
        </p:nvSpPr>
        <p:spPr>
          <a:xfrm flipH="1">
            <a:off x="843364" y="1"/>
            <a:ext cx="45719" cy="6857999"/>
          </a:xfrm>
          <a:prstGeom prst="rect">
            <a:avLst/>
          </a:prstGeom>
          <a:solidFill>
            <a:srgbClr val="50BEA3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26313-F402-4997-B390-D2CCF2A56A57}"/>
              </a:ext>
            </a:extLst>
          </p:cNvPr>
          <p:cNvSpPr/>
          <p:nvPr/>
        </p:nvSpPr>
        <p:spPr>
          <a:xfrm flipH="1">
            <a:off x="995764" y="1"/>
            <a:ext cx="45719" cy="6857999"/>
          </a:xfrm>
          <a:prstGeom prst="rect">
            <a:avLst/>
          </a:prstGeom>
          <a:solidFill>
            <a:srgbClr val="ABDAFC">
              <a:lumMod val="25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F0A03-9BE0-4D5D-B548-BE81D30D80F7}"/>
              </a:ext>
            </a:extLst>
          </p:cNvPr>
          <p:cNvSpPr/>
          <p:nvPr/>
        </p:nvSpPr>
        <p:spPr>
          <a:xfrm flipH="1">
            <a:off x="1148164" y="1"/>
            <a:ext cx="45719" cy="6857999"/>
          </a:xfrm>
          <a:prstGeom prst="rect">
            <a:avLst/>
          </a:prstGeom>
          <a:solidFill>
            <a:srgbClr val="F3E311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4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4188542" y="1409073"/>
            <a:ext cx="7295536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meeting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Family’s goals/concerns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Therapy outcomes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Therapy location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Therapy in the “Natural Environment”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IFSP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FD25E-DEEB-415B-9653-044DB5E26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2437"/>
          <a:stretch/>
        </p:blipFill>
        <p:spPr>
          <a:xfrm>
            <a:off x="-1" y="980768"/>
            <a:ext cx="3685969" cy="2806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1E73DC-4C46-4030-8B09-1B88D92A7C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6613" r="34394"/>
          <a:stretch/>
        </p:blipFill>
        <p:spPr>
          <a:xfrm>
            <a:off x="0" y="3728879"/>
            <a:ext cx="3685967" cy="31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3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uiExpand="1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894735" y="1893605"/>
            <a:ext cx="6676103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Ongoing case manager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Coordinates all agencies involved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Assists family with red tape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 with family the entire time child is in First Steps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 Coordination</a:t>
            </a:r>
          </a:p>
        </p:txBody>
      </p:sp>
      <p:pic>
        <p:nvPicPr>
          <p:cNvPr id="6" name="Picture 10" descr="MP900402568[1]">
            <a:extLst>
              <a:ext uri="{FF2B5EF4-FFF2-40B4-BE49-F238E27FC236}">
                <a16:creationId xmlns:a16="http://schemas.microsoft.com/office/drawing/2014/main" id="{A5909C4D-AFD8-46A0-8CD3-1D104EDE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7" y="1008062"/>
            <a:ext cx="3903663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9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C9E6DF0A-19A8-4237-9D9E-1F5CEAFB839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6518808" y="1848465"/>
            <a:ext cx="5220928" cy="4503174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 environment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strategies that families can use in their homes and as a part of their routine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1611B-CD16-4933-8340-E0A86E461243}"/>
              </a:ext>
            </a:extLst>
          </p:cNvPr>
          <p:cNvSpPr/>
          <p:nvPr/>
        </p:nvSpPr>
        <p:spPr>
          <a:xfrm>
            <a:off x="0" y="0"/>
            <a:ext cx="12192000" cy="1002890"/>
          </a:xfrm>
          <a:prstGeom prst="rect">
            <a:avLst/>
          </a:prstGeom>
          <a:solidFill>
            <a:srgbClr val="D9F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4860629-E928-4F67-84AD-3B9DFB921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70055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First Steps service delivery look like?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DA1CD-DCF0-48D1-8F57-4E9E91BCA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8" r="19667"/>
          <a:stretch/>
        </p:blipFill>
        <p:spPr>
          <a:xfrm>
            <a:off x="0" y="1002890"/>
            <a:ext cx="6272981" cy="583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uiExpand="1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1553</TotalTime>
  <Words>479</Words>
  <Application>Microsoft Office PowerPoint</Application>
  <PresentationFormat>Widescreen</PresentationFormat>
  <Paragraphs>102</Paragraphs>
  <Slides>16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Bookman Old Style</vt:lpstr>
      <vt:lpstr>Calibri</vt:lpstr>
      <vt:lpstr>Century Gothic</vt:lpstr>
      <vt:lpstr>Rockwell</vt:lpstr>
      <vt:lpstr>Tahoma</vt:lpstr>
      <vt:lpstr>Damask</vt:lpstr>
      <vt:lpstr>Default Design</vt:lpstr>
      <vt:lpstr>1_Default Design</vt:lpstr>
      <vt:lpstr>Image</vt:lpstr>
      <vt:lpstr>PowerPoint Presentation</vt:lpstr>
      <vt:lpstr>Brain Development</vt:lpstr>
      <vt:lpstr>Available Services</vt:lpstr>
      <vt:lpstr>PowerPoint Presentation</vt:lpstr>
      <vt:lpstr>Referral Process</vt:lpstr>
      <vt:lpstr>Evaluation &amp; Assessment</vt:lpstr>
      <vt:lpstr>IFSP Development</vt:lpstr>
      <vt:lpstr>Service Coordination</vt:lpstr>
      <vt:lpstr>What does First Steps service delivery look like? </vt:lpstr>
      <vt:lpstr>What does First Steps service delivery look like? </vt:lpstr>
      <vt:lpstr>What does First Steps service delivery look like? </vt:lpstr>
      <vt:lpstr>What does First Steps service delivery look like? </vt:lpstr>
      <vt:lpstr>What does First Steps service delivery look like? </vt:lpstr>
      <vt:lpstr>County Clusters</vt:lpstr>
      <vt:lpstr>Other Resources</vt:lpstr>
      <vt:lpstr>First Steps  Early Intervention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Williams</dc:creator>
  <cp:lastModifiedBy>Stacy Williams</cp:lastModifiedBy>
  <cp:revision>54</cp:revision>
  <dcterms:created xsi:type="dcterms:W3CDTF">2023-01-29T23:23:28Z</dcterms:created>
  <dcterms:modified xsi:type="dcterms:W3CDTF">2023-03-02T17:15:07Z</dcterms:modified>
</cp:coreProperties>
</file>