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1" r:id="rId2"/>
  </p:sldMasterIdLst>
  <p:notesMasterIdLst>
    <p:notesMasterId r:id="rId18"/>
  </p:notesMasterIdLst>
  <p:sldIdLst>
    <p:sldId id="256" r:id="rId3"/>
    <p:sldId id="257" r:id="rId4"/>
    <p:sldId id="261" r:id="rId5"/>
    <p:sldId id="263" r:id="rId6"/>
    <p:sldId id="264" r:id="rId7"/>
    <p:sldId id="265" r:id="rId8"/>
    <p:sldId id="266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1E9"/>
    <a:srgbClr val="DAF0E3"/>
    <a:srgbClr val="F3E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340" autoAdjust="0"/>
  </p:normalViewPr>
  <p:slideViewPr>
    <p:cSldViewPr snapToGrid="0">
      <p:cViewPr varScale="1">
        <p:scale>
          <a:sx n="49" d="100"/>
          <a:sy n="49" d="100"/>
        </p:scale>
        <p:origin x="1336" y="40"/>
      </p:cViewPr>
      <p:guideLst/>
    </p:cSldViewPr>
  </p:slideViewPr>
  <p:outlineViewPr>
    <p:cViewPr>
      <p:scale>
        <a:sx n="33" d="100"/>
        <a:sy n="33" d="100"/>
      </p:scale>
      <p:origin x="0" y="-65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230AA-E9EF-4C0B-BCDA-2B29B84F73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FB551-57B5-424A-A190-298555447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1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9568CC1-784F-470E-A221-990F898BD3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2C365-C836-450B-B19E-A394F94977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725C819-A164-4CF7-81D2-68831AFF1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B7538E8-1BB7-4D7A-95AA-E022EE762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2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 families to use resources in their homes and community environments to meet developmental milestones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0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99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2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Parent, doc, daycare provider - anyone can make a referral;   family has right to decline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Every region has a System Point of Entry (SPOE);   where process begins; where records are maintained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Family contacted within 2 business days.  May take slightly longer in some smaller counties.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8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51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49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34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1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5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5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43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14DC47-82C9-4EB7-9E33-2B4F24582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4FBAE9-F79A-4DEE-9E5A-6DC277166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29E846-022E-417B-904B-C6DDC3AB1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075C0-D425-4785-B3CD-BBD22A0A4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6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522BB8-6E25-4194-B76E-869D1C378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B783AA-EEAA-4D7F-B1CC-1857D1D06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F6E964-F91F-41F5-9365-46F05DDF1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8E182-F89C-4A48-B21D-92EBC82B2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9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B13DE-C56B-431A-9376-A9926CB4E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23D114-EB3C-419A-B103-7AFA7702F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B7C75D-DE3E-4ACC-9207-12B916F1B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680E3-E120-4E09-BCF0-DE4D7B802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1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22105-222E-42FF-84D6-046242216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A99B3-F99D-4623-9DDB-00D38293F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C3C2F-489E-4A1D-90D2-38A4C32D1D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77B70-37E8-44FB-8D6D-90778698C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BD6FD3-52EB-464B-B340-4491782896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EE2269-C3D6-4D27-A4C1-8AF2B4607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55113C-9B54-4D00-84B7-8FF79AFB1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4F34B-2B91-4371-9169-3C0D949EF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5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A60EB1F-E808-4429-BB0C-B74230B41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06C8CD-F3B8-4382-81EA-D00322837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43B36E-8FEC-468B-A1C2-2494A6BDC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47A1C-0E69-4ADB-9851-781BDE29F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71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669E7C-E4B5-40CB-B542-D892F427A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45F279-EBE0-48D4-8272-AF81E80C7F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CFE464-25BF-4820-BE3B-D0B3458A3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E7E7-8D0E-4323-AD98-D604E0767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3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D42EF-CA36-438D-9698-9519DB140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EDA5C-1C7B-4635-9514-6C37B8B5D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692609-1A3A-40CA-80A8-F438BE56E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728E5-B01F-42E8-A255-D1FEC1A53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6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FBA72-6E89-4C76-A409-FDC93DA7AF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54516-5270-4757-9B52-FC14284533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EC781-A502-4D98-B6D9-F10F5007C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2E6D0-84B8-46D2-9930-4748D49A81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9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777AAF-DD90-45F1-80C8-DE74522B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DCC6D-218A-431F-89D4-B14DAFEA6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481EF0-0B11-4C44-B104-CBEA85720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338E3-8A3C-4C1B-A5A2-A6DD7DC0C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495414-B048-43C7-AA7F-12E909644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85D159-CF85-4CE8-A485-7756A1D01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B215B8-3FC2-4D62-A7A2-58635E679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B024C-29DA-4BED-BABE-BEE7E5826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0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C0DA8-B74A-4D57-803D-BD1F94732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A05C6-A8B3-4953-B257-D1AF3BA944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5C835-F552-482A-BDEC-95B7B0F52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F33A4-85F6-4EB9-8FEF-D41647C51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5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10E005-4218-48D4-9682-58D1575C2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D3C46F-3E27-4555-8EC2-576879C47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D864D3-67C1-4F8B-B8DC-596D9E52B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3AEA9-162C-491D-BAB9-17AFEC2BF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4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C5DA0E-99A7-4D0F-A24E-BE060C252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201D368-AD07-4012-A3D9-F15DAE64CD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6CE923A-DCA5-4127-B364-A560299A6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719-2913-4AEE-93C3-52C5B2440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0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BFB49-5342-422E-91E3-CBA2568A7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D3231A-2813-4FBB-A9EC-F2FA61B43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93523-1943-4E3C-A69F-0DB0749F9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E487-28F3-4F7A-A364-CC8FE4A07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1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FEFC2-3A44-4A28-830C-21A6C637BF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01F20-1FC6-4D23-AEA4-069495D82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E8D65-70CA-4467-A275-F41285123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34E28-7C35-46A7-8F2E-B28BC1AA6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5F982FF-174D-492A-9444-16D2B6C47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FC66A0-74CC-45BA-AF15-51EB39A123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C83FB8E-04B2-4482-A0CC-8B463EEC1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E4444-84CA-4566-A1EB-4D5D2D17F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8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0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C997-9DC3-4E4F-9015-D1D0D06D24F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7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ABFD5F-5AA7-4905-91DA-755540E1A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33EA5C-88C5-43B7-B789-F1A16E63A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6472F7-58FB-41A1-AD86-F7EFC1E938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1BB8FB-281A-4EF5-A85E-8FFA41CDC8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9B11A6-52E0-4D97-949C-01FE3533CA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939BC37-8582-46F3-9F6F-F8658F369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07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g"/><Relationship Id="rId7" Type="http://schemas.openxmlformats.org/officeDocument/2006/relationships/hyperlink" Target="https://elizabethandjane.ca/2016/07/ottawa-family-photographer-garrick-sneakpee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jpg"/><Relationship Id="rId5" Type="http://schemas.openxmlformats.org/officeDocument/2006/relationships/hyperlink" Target="https://n-oofs.blogspot.com/2015/08/parents-as-key-of-children-growth.html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www.pexels.com/photo/positive-diverse-family-playing-with-newborn-baby-639288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groves@cibaby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png"/><Relationship Id="rId4" Type="http://schemas.openxmlformats.org/officeDocument/2006/relationships/hyperlink" Target="https://www.in.gov/fssa/firststeps/first-steps-office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flatworldknowledge.lardbucket.org/books/beginning-psychology/s05-01-psychology-as-a-science.html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s://www.pexels.com/photo/multiethnic-family-spending-time-together-at-home-382013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768CB4-5412-4D8F-939F-4D6960842D99}"/>
              </a:ext>
            </a:extLst>
          </p:cNvPr>
          <p:cNvSpPr/>
          <p:nvPr/>
        </p:nvSpPr>
        <p:spPr>
          <a:xfrm>
            <a:off x="5562600" y="0"/>
            <a:ext cx="6629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3F983-DB8B-412F-9667-FDBE2766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66243"/>
            <a:ext cx="3964404" cy="4105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714B6B-A097-452F-9AB9-58868EE841D9}"/>
              </a:ext>
            </a:extLst>
          </p:cNvPr>
          <p:cNvSpPr/>
          <p:nvPr/>
        </p:nvSpPr>
        <p:spPr>
          <a:xfrm flipH="1">
            <a:off x="5042536" y="0"/>
            <a:ext cx="4571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415B6-3801-438C-A28D-329CAC34348A}"/>
              </a:ext>
            </a:extLst>
          </p:cNvPr>
          <p:cNvSpPr/>
          <p:nvPr/>
        </p:nvSpPr>
        <p:spPr>
          <a:xfrm flipH="1">
            <a:off x="5194936" y="0"/>
            <a:ext cx="45719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01981-9A79-4010-A3E1-A8276E038FA0}"/>
              </a:ext>
            </a:extLst>
          </p:cNvPr>
          <p:cNvSpPr/>
          <p:nvPr/>
        </p:nvSpPr>
        <p:spPr>
          <a:xfrm flipH="1">
            <a:off x="5347336" y="0"/>
            <a:ext cx="45719" cy="6857999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8BA23-7301-4862-B153-6D07539C6884}"/>
              </a:ext>
            </a:extLst>
          </p:cNvPr>
          <p:cNvSpPr/>
          <p:nvPr/>
        </p:nvSpPr>
        <p:spPr>
          <a:xfrm flipH="1">
            <a:off x="5499736" y="0"/>
            <a:ext cx="45719" cy="6857999"/>
          </a:xfrm>
          <a:prstGeom prst="rect">
            <a:avLst/>
          </a:prstGeom>
          <a:solidFill>
            <a:srgbClr val="F3E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E5957-053E-447F-A24E-BA7FAF242F7E}"/>
              </a:ext>
            </a:extLst>
          </p:cNvPr>
          <p:cNvSpPr txBox="1"/>
          <p:nvPr/>
        </p:nvSpPr>
        <p:spPr>
          <a:xfrm>
            <a:off x="6477002" y="1351508"/>
            <a:ext cx="45910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Become a First Steps Provider</a:t>
            </a:r>
          </a:p>
        </p:txBody>
      </p:sp>
    </p:spTree>
    <p:extLst>
      <p:ext uri="{BB962C8B-B14F-4D97-AF65-F5344CB8AC3E}">
        <p14:creationId xmlns:p14="http://schemas.microsoft.com/office/powerpoint/2010/main" val="13780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85136" y="1894387"/>
            <a:ext cx="3962399" cy="397547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Forming strong relationships with families while sharing your expertise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1AEF1-4A8F-45E5-BD8C-A858DFB96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6" r="1502"/>
          <a:stretch/>
        </p:blipFill>
        <p:spPr>
          <a:xfrm>
            <a:off x="4683828" y="1002890"/>
            <a:ext cx="7527837" cy="5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7239785" y="2483837"/>
            <a:ext cx="4746568" cy="3151144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the opportunity to learn from and work alongside culturally diverse populations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DC1E1A-75C0-4359-9B15-ED515CA0A73B}"/>
              </a:ext>
            </a:extLst>
          </p:cNvPr>
          <p:cNvGrpSpPr/>
          <p:nvPr/>
        </p:nvGrpSpPr>
        <p:grpSpPr>
          <a:xfrm>
            <a:off x="-1" y="1001596"/>
            <a:ext cx="7004115" cy="5856404"/>
            <a:chOff x="0" y="1001596"/>
            <a:chExt cx="6160004" cy="49022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A84B29-7967-41B7-AB46-C8A1AD0DB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2" r="4337"/>
            <a:stretch/>
          </p:blipFill>
          <p:spPr>
            <a:xfrm>
              <a:off x="0" y="1002890"/>
              <a:ext cx="2988297" cy="26301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5871ED-7BEE-42FD-8069-BFDC72B27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8833"/>
            <a:stretch/>
          </p:blipFill>
          <p:spPr>
            <a:xfrm>
              <a:off x="1" y="3639336"/>
              <a:ext cx="3000706" cy="22645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005D50-E4A8-46EC-B67B-A1D570DC5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t="4330" r="32300" b="11560"/>
            <a:stretch/>
          </p:blipFill>
          <p:spPr>
            <a:xfrm>
              <a:off x="2988297" y="1001596"/>
              <a:ext cx="3171707" cy="263774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92174A-599D-4A43-835B-2C698FD53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3570" r="26419" b="24811"/>
            <a:stretch/>
          </p:blipFill>
          <p:spPr>
            <a:xfrm>
              <a:off x="2988297" y="3632999"/>
              <a:ext cx="3171707" cy="2270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7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2032039"/>
            <a:ext cx="3962399" cy="397547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Assisting in the child’s development during the formative years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083A7-DD39-4B89-AE5F-187C95E4A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64"/>
          <a:stretch/>
        </p:blipFill>
        <p:spPr>
          <a:xfrm flipH="1">
            <a:off x="5350612" y="1002890"/>
            <a:ext cx="6841388" cy="5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619621" y="1500675"/>
            <a:ext cx="10572379" cy="5357325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a young child’s development utilizing the skills you learned in school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alongside families using a coaching model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 families in their natural environment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Multidisciplinary Teams/Co-treatments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Ongoing Professional Development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with toddlers and babies!!</a:t>
            </a:r>
          </a:p>
          <a:p>
            <a:pPr marL="0" indent="0" eaLnBrk="1" hangingPunct="1">
              <a:buNone/>
            </a:pP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Choose First Steps?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F3ED0-5C28-4782-BD86-F1A424A2FE41}"/>
              </a:ext>
            </a:extLst>
          </p:cNvPr>
          <p:cNvSpPr/>
          <p:nvPr/>
        </p:nvSpPr>
        <p:spPr>
          <a:xfrm flipH="1">
            <a:off x="690964" y="1"/>
            <a:ext cx="45719" cy="6857999"/>
          </a:xfrm>
          <a:prstGeom prst="rect">
            <a:avLst/>
          </a:prstGeom>
          <a:solidFill>
            <a:srgbClr val="9EC544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9ECA9-AE2C-453E-BA83-E14D8BFB1DEB}"/>
              </a:ext>
            </a:extLst>
          </p:cNvPr>
          <p:cNvSpPr/>
          <p:nvPr/>
        </p:nvSpPr>
        <p:spPr>
          <a:xfrm flipH="1">
            <a:off x="843364" y="1"/>
            <a:ext cx="45719" cy="6857999"/>
          </a:xfrm>
          <a:prstGeom prst="rect">
            <a:avLst/>
          </a:prstGeom>
          <a:solidFill>
            <a:srgbClr val="50BEA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6313-F402-4997-B390-D2CCF2A56A57}"/>
              </a:ext>
            </a:extLst>
          </p:cNvPr>
          <p:cNvSpPr/>
          <p:nvPr/>
        </p:nvSpPr>
        <p:spPr>
          <a:xfrm flipH="1">
            <a:off x="995764" y="1"/>
            <a:ext cx="45719" cy="6857999"/>
          </a:xfrm>
          <a:prstGeom prst="rect">
            <a:avLst/>
          </a:prstGeom>
          <a:solidFill>
            <a:srgbClr val="ABDAFC">
              <a:lumMod val="25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0A03-9BE0-4D5D-B548-BE81D30D80F7}"/>
              </a:ext>
            </a:extLst>
          </p:cNvPr>
          <p:cNvSpPr/>
          <p:nvPr/>
        </p:nvSpPr>
        <p:spPr>
          <a:xfrm flipH="1">
            <a:off x="1148164" y="1"/>
            <a:ext cx="45719" cy="6857999"/>
          </a:xfrm>
          <a:prstGeom prst="rect">
            <a:avLst/>
          </a:prstGeom>
          <a:solidFill>
            <a:srgbClr val="F3E311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0B3CD9-12EA-49B7-8A25-FE1AE36E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31" y="1357571"/>
            <a:ext cx="3161905" cy="414285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648197" y="992232"/>
            <a:ext cx="10115177" cy="5343524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18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job opportunities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approved provider agencies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Enrollment assistance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Specialty service agencies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providers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or part-time opportunities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your own schedule and service area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Employment Opportunities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F3ED0-5C28-4782-BD86-F1A424A2FE41}"/>
              </a:ext>
            </a:extLst>
          </p:cNvPr>
          <p:cNvSpPr/>
          <p:nvPr/>
        </p:nvSpPr>
        <p:spPr>
          <a:xfrm flipH="1">
            <a:off x="690964" y="1"/>
            <a:ext cx="45719" cy="6857999"/>
          </a:xfrm>
          <a:prstGeom prst="rect">
            <a:avLst/>
          </a:prstGeom>
          <a:solidFill>
            <a:srgbClr val="9EC544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9ECA9-AE2C-453E-BA83-E14D8BFB1DEB}"/>
              </a:ext>
            </a:extLst>
          </p:cNvPr>
          <p:cNvSpPr/>
          <p:nvPr/>
        </p:nvSpPr>
        <p:spPr>
          <a:xfrm flipH="1">
            <a:off x="843364" y="1"/>
            <a:ext cx="45719" cy="6857999"/>
          </a:xfrm>
          <a:prstGeom prst="rect">
            <a:avLst/>
          </a:prstGeom>
          <a:solidFill>
            <a:srgbClr val="50BEA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6313-F402-4997-B390-D2CCF2A56A57}"/>
              </a:ext>
            </a:extLst>
          </p:cNvPr>
          <p:cNvSpPr/>
          <p:nvPr/>
        </p:nvSpPr>
        <p:spPr>
          <a:xfrm flipH="1">
            <a:off x="995764" y="1"/>
            <a:ext cx="45719" cy="6857999"/>
          </a:xfrm>
          <a:prstGeom prst="rect">
            <a:avLst/>
          </a:prstGeom>
          <a:solidFill>
            <a:srgbClr val="ABDAFC">
              <a:lumMod val="25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0A03-9BE0-4D5D-B548-BE81D30D80F7}"/>
              </a:ext>
            </a:extLst>
          </p:cNvPr>
          <p:cNvSpPr/>
          <p:nvPr/>
        </p:nvSpPr>
        <p:spPr>
          <a:xfrm flipH="1">
            <a:off x="1148164" y="1"/>
            <a:ext cx="45719" cy="6857999"/>
          </a:xfrm>
          <a:prstGeom prst="rect">
            <a:avLst/>
          </a:prstGeom>
          <a:solidFill>
            <a:srgbClr val="F3E311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0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619621" y="1166023"/>
            <a:ext cx="9602733" cy="500617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Katarina Groves, Council Coordinator</a:t>
            </a:r>
          </a:p>
          <a:p>
            <a:pPr marL="0" indent="0" algn="ctr" eaLnBrk="1" hangingPunct="1"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Central Indiana First Steps</a:t>
            </a:r>
          </a:p>
          <a:p>
            <a:pPr marL="0" indent="0" algn="ctr" eaLnBrk="1" hangingPunct="1"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kgroves@cibaby.org</a:t>
            </a: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317-472-6109</a:t>
            </a:r>
          </a:p>
          <a:p>
            <a:pPr marL="0" indent="0" algn="ctr" eaLnBrk="1" hangingPunct="1">
              <a:buNone/>
            </a:pPr>
            <a:r>
              <a:rPr lang="en-US" u="sng" dirty="0">
                <a:hlinkClick r:id="rId4"/>
              </a:rPr>
              <a:t>FSSA: First Steps: First Steps Offices (in.gov)</a:t>
            </a:r>
            <a:endParaRPr lang="en-US" dirty="0"/>
          </a:p>
          <a:p>
            <a:pPr marL="0" indent="0" algn="ctr" eaLnBrk="1" hangingPunct="1">
              <a:buNone/>
            </a:pP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1" hangingPunct="1">
              <a:buNone/>
            </a:pP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1" hangingPunct="1">
              <a:buNone/>
            </a:pP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F3ED0-5C28-4782-BD86-F1A424A2FE41}"/>
              </a:ext>
            </a:extLst>
          </p:cNvPr>
          <p:cNvSpPr/>
          <p:nvPr/>
        </p:nvSpPr>
        <p:spPr>
          <a:xfrm flipH="1">
            <a:off x="690964" y="1"/>
            <a:ext cx="45719" cy="6857999"/>
          </a:xfrm>
          <a:prstGeom prst="rect">
            <a:avLst/>
          </a:prstGeom>
          <a:solidFill>
            <a:srgbClr val="9EC544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9ECA9-AE2C-453E-BA83-E14D8BFB1DEB}"/>
              </a:ext>
            </a:extLst>
          </p:cNvPr>
          <p:cNvSpPr/>
          <p:nvPr/>
        </p:nvSpPr>
        <p:spPr>
          <a:xfrm flipH="1">
            <a:off x="843364" y="1"/>
            <a:ext cx="45719" cy="6857999"/>
          </a:xfrm>
          <a:prstGeom prst="rect">
            <a:avLst/>
          </a:prstGeom>
          <a:solidFill>
            <a:srgbClr val="50BEA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6313-F402-4997-B390-D2CCF2A56A57}"/>
              </a:ext>
            </a:extLst>
          </p:cNvPr>
          <p:cNvSpPr/>
          <p:nvPr/>
        </p:nvSpPr>
        <p:spPr>
          <a:xfrm flipH="1">
            <a:off x="995764" y="1"/>
            <a:ext cx="45719" cy="6857999"/>
          </a:xfrm>
          <a:prstGeom prst="rect">
            <a:avLst/>
          </a:prstGeom>
          <a:solidFill>
            <a:srgbClr val="ABDAFC">
              <a:lumMod val="25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0A03-9BE0-4D5D-B548-BE81D30D80F7}"/>
              </a:ext>
            </a:extLst>
          </p:cNvPr>
          <p:cNvSpPr/>
          <p:nvPr/>
        </p:nvSpPr>
        <p:spPr>
          <a:xfrm flipH="1">
            <a:off x="1148164" y="1"/>
            <a:ext cx="45719" cy="6857999"/>
          </a:xfrm>
          <a:prstGeom prst="rect">
            <a:avLst/>
          </a:prstGeom>
          <a:solidFill>
            <a:srgbClr val="F3E311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5ADEE-CC8C-4BAC-94A8-14B0D3C2F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834" y="4408169"/>
            <a:ext cx="1678306" cy="16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6B9427-3F15-46B1-B27F-368A8AFF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29072" cy="6980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474240-0BA3-4AD8-9ABE-64ACC9B9394C}"/>
              </a:ext>
            </a:extLst>
          </p:cNvPr>
          <p:cNvSpPr txBox="1"/>
          <p:nvPr/>
        </p:nvSpPr>
        <p:spPr>
          <a:xfrm>
            <a:off x="5375135" y="690279"/>
            <a:ext cx="621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9B20-EBE4-4C9F-9458-E0AFCEA00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99" y="1894184"/>
            <a:ext cx="5722163" cy="4486952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and State funded program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centered &amp; community based (natural environment)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Birth to 3 years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Experiencing a delay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diagnosis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probability of delay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Participation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67084A-32BA-4EC5-8D7C-5F66C9AD4C38}"/>
              </a:ext>
            </a:extLst>
          </p:cNvPr>
          <p:cNvSpPr/>
          <p:nvPr/>
        </p:nvSpPr>
        <p:spPr>
          <a:xfrm>
            <a:off x="4929072" y="1505439"/>
            <a:ext cx="716460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D9574E-9CE1-4E00-B691-1FB8B10D5E97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5DF4A8B0-B24E-4770-AC4A-81C8E79AE16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2445775"/>
            <a:ext cx="6248400" cy="4495800"/>
            <a:chOff x="2064" y="1776"/>
            <a:chExt cx="3936" cy="2832"/>
          </a:xfrm>
        </p:grpSpPr>
        <p:graphicFrame>
          <p:nvGraphicFramePr>
            <p:cNvPr id="13319" name="Object 7">
              <a:extLst>
                <a:ext uri="{FF2B5EF4-FFF2-40B4-BE49-F238E27FC236}">
                  <a16:creationId xmlns:a16="http://schemas.microsoft.com/office/drawing/2014/main" id="{E2F243CA-1662-4F89-9EB4-CEAC1B1214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4" y="1800"/>
            <a:ext cx="3744" cy="2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4" name="Image" r:id="rId4" imgW="1218996" imgH="914402" progId="Photoshop.Image.11">
                    <p:embed/>
                  </p:oleObj>
                </mc:Choice>
                <mc:Fallback>
                  <p:oleObj name="Image" r:id="rId4" imgW="1218996" imgH="914402" progId="Photoshop.Image.11">
                    <p:embed/>
                    <p:pic>
                      <p:nvPicPr>
                        <p:cNvPr id="13319" name="Object 7">
                          <a:extLst>
                            <a:ext uri="{FF2B5EF4-FFF2-40B4-BE49-F238E27FC236}">
                              <a16:creationId xmlns:a16="http://schemas.microsoft.com/office/drawing/2014/main" id="{E2F243CA-1662-4F89-9EB4-CEAC1B1214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1800"/>
                          <a:ext cx="3744" cy="2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6" name="Rectangle 8">
              <a:extLst>
                <a:ext uri="{FF2B5EF4-FFF2-40B4-BE49-F238E27FC236}">
                  <a16:creationId xmlns:a16="http://schemas.microsoft.com/office/drawing/2014/main" id="{D0C03CD4-A7F7-4715-AD25-5B719C5AB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776"/>
              <a:ext cx="864" cy="57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5C44535-8942-4392-AF97-213777D5B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Services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A9BDE4D-7CC4-4B2E-8F90-B1CF7E9307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03671" y="1238865"/>
            <a:ext cx="4419600" cy="495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Occupational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Developmental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Speech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Audiology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Nutrition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Work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Education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 Services</a:t>
            </a:r>
          </a:p>
          <a:p>
            <a:pPr eaLnBrk="1" hangingPunct="1"/>
            <a:endParaRPr lang="en-US" altLang="en-US" dirty="0">
              <a:solidFill>
                <a:srgbClr val="414761"/>
              </a:solidFill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8613B317-5139-463D-B7AC-A67234ADD6B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12192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Nursing Services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Medical Services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Psychological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Assistive Tech.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 autoUpdateAnimBg="0"/>
      <p:bldP spid="17412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44129" y="1667463"/>
            <a:ext cx="4984955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can refer a child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Referral made to the System Point of Entry (SPOE)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is contacted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Intake meeting set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Referral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85C0-C8F0-49AF-A214-E01950117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2"/>
          <a:stretch/>
        </p:blipFill>
        <p:spPr>
          <a:xfrm>
            <a:off x="5539091" y="1002890"/>
            <a:ext cx="6643074" cy="5855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619621" y="1166023"/>
            <a:ext cx="10572379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is assigned a Service Coordinator to discuss child’s needs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Team Therapists are assigned to family and evaluate each child in their home or other setting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tool (AEPS), medical records and clinical opinion are used to determine eligibility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&amp; Assessment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F3ED0-5C28-4782-BD86-F1A424A2FE41}"/>
              </a:ext>
            </a:extLst>
          </p:cNvPr>
          <p:cNvSpPr/>
          <p:nvPr/>
        </p:nvSpPr>
        <p:spPr>
          <a:xfrm flipH="1">
            <a:off x="690964" y="1"/>
            <a:ext cx="45719" cy="6857999"/>
          </a:xfrm>
          <a:prstGeom prst="rect">
            <a:avLst/>
          </a:prstGeom>
          <a:solidFill>
            <a:srgbClr val="9EC544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9ECA9-AE2C-453E-BA83-E14D8BFB1DEB}"/>
              </a:ext>
            </a:extLst>
          </p:cNvPr>
          <p:cNvSpPr/>
          <p:nvPr/>
        </p:nvSpPr>
        <p:spPr>
          <a:xfrm flipH="1">
            <a:off x="843364" y="1"/>
            <a:ext cx="45719" cy="6857999"/>
          </a:xfrm>
          <a:prstGeom prst="rect">
            <a:avLst/>
          </a:prstGeom>
          <a:solidFill>
            <a:srgbClr val="50BEA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6313-F402-4997-B390-D2CCF2A56A57}"/>
              </a:ext>
            </a:extLst>
          </p:cNvPr>
          <p:cNvSpPr/>
          <p:nvPr/>
        </p:nvSpPr>
        <p:spPr>
          <a:xfrm flipH="1">
            <a:off x="995764" y="1"/>
            <a:ext cx="45719" cy="6857999"/>
          </a:xfrm>
          <a:prstGeom prst="rect">
            <a:avLst/>
          </a:prstGeom>
          <a:solidFill>
            <a:srgbClr val="ABDAFC">
              <a:lumMod val="25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0A03-9BE0-4D5D-B548-BE81D30D80F7}"/>
              </a:ext>
            </a:extLst>
          </p:cNvPr>
          <p:cNvSpPr/>
          <p:nvPr/>
        </p:nvSpPr>
        <p:spPr>
          <a:xfrm flipH="1">
            <a:off x="1148164" y="1"/>
            <a:ext cx="45719" cy="6857999"/>
          </a:xfrm>
          <a:prstGeom prst="rect">
            <a:avLst/>
          </a:prstGeom>
          <a:solidFill>
            <a:srgbClr val="F3E311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4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188542" y="1409073"/>
            <a:ext cx="7295536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meeting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Family’s goals/concerns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 outcomes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 location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 in the “Natural Environment”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IFSP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FD25E-DEEB-415B-9653-044DB5E2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2437"/>
          <a:stretch/>
        </p:blipFill>
        <p:spPr>
          <a:xfrm>
            <a:off x="-1" y="980768"/>
            <a:ext cx="3685969" cy="2806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1E73DC-4C46-4030-8B09-1B88D92A7C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613" r="34394"/>
          <a:stretch/>
        </p:blipFill>
        <p:spPr>
          <a:xfrm>
            <a:off x="0" y="3728879"/>
            <a:ext cx="3685967" cy="31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894735" y="1893605"/>
            <a:ext cx="6676103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Ongoing case manager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Coordinates all agencies involved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Assists family with red tape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 with family the entire time child is in First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Coordination</a:t>
            </a:r>
          </a:p>
        </p:txBody>
      </p:sp>
      <p:pic>
        <p:nvPicPr>
          <p:cNvPr id="6" name="Picture 10" descr="MP900402568[1]">
            <a:extLst>
              <a:ext uri="{FF2B5EF4-FFF2-40B4-BE49-F238E27FC236}">
                <a16:creationId xmlns:a16="http://schemas.microsoft.com/office/drawing/2014/main" id="{A5909C4D-AFD8-46A0-8CD3-1D104EDE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7" y="1008062"/>
            <a:ext cx="3903663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518808" y="1848465"/>
            <a:ext cx="5220928" cy="4503174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environment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strategies that families can use in their homes and as a part of their routine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DA1CD-DCF0-48D1-8F57-4E9E91BCA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r="19667"/>
          <a:stretch/>
        </p:blipFill>
        <p:spPr>
          <a:xfrm>
            <a:off x="0" y="1002890"/>
            <a:ext cx="6272981" cy="583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14633" y="2376167"/>
            <a:ext cx="4031225" cy="397547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as a team with the family and other therapists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D96D5-D1DB-4E27-80A8-D1D9265E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2" r="4915"/>
          <a:stretch/>
        </p:blipFill>
        <p:spPr>
          <a:xfrm>
            <a:off x="4562166" y="991420"/>
            <a:ext cx="7620001" cy="58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</TotalTime>
  <Words>465</Words>
  <Application>Microsoft Office PowerPoint</Application>
  <PresentationFormat>Widescreen</PresentationFormat>
  <Paragraphs>112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Bookman Old Style</vt:lpstr>
      <vt:lpstr>Calibri</vt:lpstr>
      <vt:lpstr>Rockwell</vt:lpstr>
      <vt:lpstr>Tahoma</vt:lpstr>
      <vt:lpstr>Damask</vt:lpstr>
      <vt:lpstr>Default Design</vt:lpstr>
      <vt:lpstr>Image</vt:lpstr>
      <vt:lpstr>PowerPoint Presentation</vt:lpstr>
      <vt:lpstr>PowerPoint Presentation</vt:lpstr>
      <vt:lpstr>Available Services</vt:lpstr>
      <vt:lpstr>Referral Process</vt:lpstr>
      <vt:lpstr>Evaluation &amp; Assessment</vt:lpstr>
      <vt:lpstr>IFSP Development</vt:lpstr>
      <vt:lpstr>Service Coordination</vt:lpstr>
      <vt:lpstr>What does First Steps service delivery look like? </vt:lpstr>
      <vt:lpstr>What does First Steps service delivery look like? </vt:lpstr>
      <vt:lpstr>What does First Steps service delivery look like? </vt:lpstr>
      <vt:lpstr>What does First Steps service delivery look like? </vt:lpstr>
      <vt:lpstr>What does First Steps service delivery look like? </vt:lpstr>
      <vt:lpstr>Why Choose First Steps?</vt:lpstr>
      <vt:lpstr>Employment Opportunities</vt:lpstr>
      <vt:lpstr>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Williams</dc:creator>
  <cp:lastModifiedBy>Katarina Groves</cp:lastModifiedBy>
  <cp:revision>48</cp:revision>
  <dcterms:created xsi:type="dcterms:W3CDTF">2023-01-29T23:23:28Z</dcterms:created>
  <dcterms:modified xsi:type="dcterms:W3CDTF">2023-02-07T17:41:21Z</dcterms:modified>
</cp:coreProperties>
</file>